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6" r:id="rId14"/>
    <p:sldId id="269" r:id="rId15"/>
    <p:sldId id="275" r:id="rId16"/>
    <p:sldId id="270" r:id="rId17"/>
    <p:sldId id="271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4660"/>
  </p:normalViewPr>
  <p:slideViewPr>
    <p:cSldViewPr snapToGrid="0">
      <p:cViewPr>
        <p:scale>
          <a:sx n="100" d="100"/>
          <a:sy n="100" d="100"/>
        </p:scale>
        <p:origin x="99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4A4C0C-909A-42FC-BB6B-3E9CF6779AD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959ABDB-E3C9-4D4E-BB85-66AB1DDE129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Pathfinding in changing networks</a:t>
          </a:r>
        </a:p>
      </dgm:t>
    </dgm:pt>
    <dgm:pt modelId="{E604CDA7-C2DE-4EA7-8944-B1D63F035A6D}" type="parTrans" cxnId="{56BB8137-11D8-47EF-ABFB-6458BFDADFF3}">
      <dgm:prSet/>
      <dgm:spPr/>
      <dgm:t>
        <a:bodyPr/>
        <a:lstStyle/>
        <a:p>
          <a:endParaRPr lang="en-US"/>
        </a:p>
      </dgm:t>
    </dgm:pt>
    <dgm:pt modelId="{59B7DAC4-400A-4048-A36A-53501A6E2A1D}" type="sibTrans" cxnId="{56BB8137-11D8-47EF-ABFB-6458BFDADFF3}">
      <dgm:prSet/>
      <dgm:spPr/>
      <dgm:t>
        <a:bodyPr/>
        <a:lstStyle/>
        <a:p>
          <a:endParaRPr lang="en-US"/>
        </a:p>
      </dgm:t>
    </dgm:pt>
    <dgm:pt modelId="{38E11240-1F06-4208-B2FE-4384C8D1F0D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Load balancing across distributed systems</a:t>
          </a:r>
        </a:p>
      </dgm:t>
    </dgm:pt>
    <dgm:pt modelId="{ED5830BC-7FE0-4092-8616-A7A83960B51F}" type="parTrans" cxnId="{3A1BCAFE-8DDA-4E8A-B33E-373C775B9020}">
      <dgm:prSet/>
      <dgm:spPr/>
      <dgm:t>
        <a:bodyPr/>
        <a:lstStyle/>
        <a:p>
          <a:endParaRPr lang="en-US"/>
        </a:p>
      </dgm:t>
    </dgm:pt>
    <dgm:pt modelId="{359FAC7D-2E1F-46DB-BCA9-31D1584B6EF5}" type="sibTrans" cxnId="{3A1BCAFE-8DDA-4E8A-B33E-373C775B9020}">
      <dgm:prSet/>
      <dgm:spPr/>
      <dgm:t>
        <a:bodyPr/>
        <a:lstStyle/>
        <a:p>
          <a:endParaRPr lang="en-US"/>
        </a:p>
      </dgm:t>
    </dgm:pt>
    <dgm:pt modelId="{22BB68C4-69BC-4F42-8EA6-814CB56C465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Task scheduling under resource constraints</a:t>
          </a:r>
        </a:p>
      </dgm:t>
    </dgm:pt>
    <dgm:pt modelId="{E1931DD4-7905-47D8-8D80-671549F89C4B}" type="parTrans" cxnId="{F6CC5C31-6F6D-488E-88A7-7353CD4B7273}">
      <dgm:prSet/>
      <dgm:spPr/>
      <dgm:t>
        <a:bodyPr/>
        <a:lstStyle/>
        <a:p>
          <a:endParaRPr lang="en-US"/>
        </a:p>
      </dgm:t>
    </dgm:pt>
    <dgm:pt modelId="{116B900A-45DC-43CF-8D93-0A875873430A}" type="sibTrans" cxnId="{F6CC5C31-6F6D-488E-88A7-7353CD4B7273}">
      <dgm:prSet/>
      <dgm:spPr/>
      <dgm:t>
        <a:bodyPr/>
        <a:lstStyle/>
        <a:p>
          <a:endParaRPr lang="en-US"/>
        </a:p>
      </dgm:t>
    </dgm:pt>
    <dgm:pt modelId="{DE7EC35E-AAB8-4E75-ACEC-D23DD8BCA96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Energy-efficient routing in sensor networks</a:t>
          </a:r>
        </a:p>
      </dgm:t>
    </dgm:pt>
    <dgm:pt modelId="{5840638C-4CA5-4EB8-A21F-F543DF57BF7B}" type="parTrans" cxnId="{AFA2D3F0-77BF-47BD-96A0-F89E41B8BFFA}">
      <dgm:prSet/>
      <dgm:spPr/>
      <dgm:t>
        <a:bodyPr/>
        <a:lstStyle/>
        <a:p>
          <a:endParaRPr lang="en-US"/>
        </a:p>
      </dgm:t>
    </dgm:pt>
    <dgm:pt modelId="{3EE49BE6-E9DA-4CEA-B78C-C13BF2E9892E}" type="sibTrans" cxnId="{AFA2D3F0-77BF-47BD-96A0-F89E41B8BFFA}">
      <dgm:prSet/>
      <dgm:spPr/>
      <dgm:t>
        <a:bodyPr/>
        <a:lstStyle/>
        <a:p>
          <a:endParaRPr lang="en-US"/>
        </a:p>
      </dgm:t>
    </dgm:pt>
    <dgm:pt modelId="{014CD30A-743C-4F93-9449-01BB50FF9DF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Feature selection in machine learning</a:t>
          </a:r>
        </a:p>
      </dgm:t>
    </dgm:pt>
    <dgm:pt modelId="{BB187F3B-CA43-499D-9429-0539A6DD137A}" type="parTrans" cxnId="{62E63819-2972-4969-B6C7-F70F57307AB6}">
      <dgm:prSet/>
      <dgm:spPr/>
      <dgm:t>
        <a:bodyPr/>
        <a:lstStyle/>
        <a:p>
          <a:endParaRPr lang="en-US"/>
        </a:p>
      </dgm:t>
    </dgm:pt>
    <dgm:pt modelId="{5E5E88F6-D037-47AA-9009-F4BF5275A344}" type="sibTrans" cxnId="{62E63819-2972-4969-B6C7-F70F57307AB6}">
      <dgm:prSet/>
      <dgm:spPr/>
      <dgm:t>
        <a:bodyPr/>
        <a:lstStyle/>
        <a:p>
          <a:endParaRPr lang="en-US"/>
        </a:p>
      </dgm:t>
    </dgm:pt>
    <dgm:pt modelId="{CABC0134-B95B-458A-B2CC-15A685903CF0}" type="pres">
      <dgm:prSet presAssocID="{CD4A4C0C-909A-42FC-BB6B-3E9CF6779ADD}" presName="root" presStyleCnt="0">
        <dgm:presLayoutVars>
          <dgm:dir/>
          <dgm:resizeHandles val="exact"/>
        </dgm:presLayoutVars>
      </dgm:prSet>
      <dgm:spPr/>
    </dgm:pt>
    <dgm:pt modelId="{13AA6017-C0F0-4BA5-8742-ADE6E9FC7772}" type="pres">
      <dgm:prSet presAssocID="{0959ABDB-E3C9-4D4E-BB85-66AB1DDE129D}" presName="compNode" presStyleCnt="0"/>
      <dgm:spPr/>
    </dgm:pt>
    <dgm:pt modelId="{45AB3CEC-28CB-4827-8A34-E8B827B1D0B9}" type="pres">
      <dgm:prSet presAssocID="{0959ABDB-E3C9-4D4E-BB85-66AB1DDE129D}" presName="bgRect" presStyleLbl="bgShp" presStyleIdx="0" presStyleCnt="5"/>
      <dgm:spPr/>
    </dgm:pt>
    <dgm:pt modelId="{B9B8AE96-392B-4233-ADC2-A31356396F94}" type="pres">
      <dgm:prSet presAssocID="{0959ABDB-E3C9-4D4E-BB85-66AB1DDE129D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etwork"/>
        </a:ext>
      </dgm:extLst>
    </dgm:pt>
    <dgm:pt modelId="{531F7710-3D61-4FFB-8C7D-BA11DA7C3860}" type="pres">
      <dgm:prSet presAssocID="{0959ABDB-E3C9-4D4E-BB85-66AB1DDE129D}" presName="spaceRect" presStyleCnt="0"/>
      <dgm:spPr/>
    </dgm:pt>
    <dgm:pt modelId="{3CAC02B2-5669-49C8-9D8F-182AFEFB0EDC}" type="pres">
      <dgm:prSet presAssocID="{0959ABDB-E3C9-4D4E-BB85-66AB1DDE129D}" presName="parTx" presStyleLbl="revTx" presStyleIdx="0" presStyleCnt="5">
        <dgm:presLayoutVars>
          <dgm:chMax val="0"/>
          <dgm:chPref val="0"/>
        </dgm:presLayoutVars>
      </dgm:prSet>
      <dgm:spPr/>
    </dgm:pt>
    <dgm:pt modelId="{603E94A2-44BE-48ED-8EF4-5953B732C28A}" type="pres">
      <dgm:prSet presAssocID="{59B7DAC4-400A-4048-A36A-53501A6E2A1D}" presName="sibTrans" presStyleCnt="0"/>
      <dgm:spPr/>
    </dgm:pt>
    <dgm:pt modelId="{90EAEF13-216A-455C-BA38-6F75C622FA63}" type="pres">
      <dgm:prSet presAssocID="{38E11240-1F06-4208-B2FE-4384C8D1F0D4}" presName="compNode" presStyleCnt="0"/>
      <dgm:spPr/>
    </dgm:pt>
    <dgm:pt modelId="{926340A3-D975-4F89-A46A-AB864581F430}" type="pres">
      <dgm:prSet presAssocID="{38E11240-1F06-4208-B2FE-4384C8D1F0D4}" presName="bgRect" presStyleLbl="bgShp" presStyleIdx="1" presStyleCnt="5"/>
      <dgm:spPr/>
    </dgm:pt>
    <dgm:pt modelId="{36712E40-0185-41ED-A29E-D948A37277B5}" type="pres">
      <dgm:prSet presAssocID="{38E11240-1F06-4208-B2FE-4384C8D1F0D4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B97CE70D-00A0-46D2-8972-6DB81FBBE41D}" type="pres">
      <dgm:prSet presAssocID="{38E11240-1F06-4208-B2FE-4384C8D1F0D4}" presName="spaceRect" presStyleCnt="0"/>
      <dgm:spPr/>
    </dgm:pt>
    <dgm:pt modelId="{6982F8A5-329D-495F-85F8-144BEDC665B4}" type="pres">
      <dgm:prSet presAssocID="{38E11240-1F06-4208-B2FE-4384C8D1F0D4}" presName="parTx" presStyleLbl="revTx" presStyleIdx="1" presStyleCnt="5">
        <dgm:presLayoutVars>
          <dgm:chMax val="0"/>
          <dgm:chPref val="0"/>
        </dgm:presLayoutVars>
      </dgm:prSet>
      <dgm:spPr/>
    </dgm:pt>
    <dgm:pt modelId="{78DEC368-399E-4C93-B881-48DB10A9000A}" type="pres">
      <dgm:prSet presAssocID="{359FAC7D-2E1F-46DB-BCA9-31D1584B6EF5}" presName="sibTrans" presStyleCnt="0"/>
      <dgm:spPr/>
    </dgm:pt>
    <dgm:pt modelId="{6385E577-0E8E-4B51-AACE-64EDE4B0BB19}" type="pres">
      <dgm:prSet presAssocID="{22BB68C4-69BC-4F42-8EA6-814CB56C465D}" presName="compNode" presStyleCnt="0"/>
      <dgm:spPr/>
    </dgm:pt>
    <dgm:pt modelId="{F3F318A0-CAFB-46BD-ACD6-AD1E8D42EA87}" type="pres">
      <dgm:prSet presAssocID="{22BB68C4-69BC-4F42-8EA6-814CB56C465D}" presName="bgRect" presStyleLbl="bgShp" presStyleIdx="2" presStyleCnt="5"/>
      <dgm:spPr/>
    </dgm:pt>
    <dgm:pt modelId="{5E8E972F-9721-4A8B-A5F5-51BF2DBA7AA8}" type="pres">
      <dgm:prSet presAssocID="{22BB68C4-69BC-4F42-8EA6-814CB56C465D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6D5EC0F4-BEE6-4076-9604-2F51BBC1E930}" type="pres">
      <dgm:prSet presAssocID="{22BB68C4-69BC-4F42-8EA6-814CB56C465D}" presName="spaceRect" presStyleCnt="0"/>
      <dgm:spPr/>
    </dgm:pt>
    <dgm:pt modelId="{C039E826-9BAC-4E9C-BE14-76AF0D25586E}" type="pres">
      <dgm:prSet presAssocID="{22BB68C4-69BC-4F42-8EA6-814CB56C465D}" presName="parTx" presStyleLbl="revTx" presStyleIdx="2" presStyleCnt="5">
        <dgm:presLayoutVars>
          <dgm:chMax val="0"/>
          <dgm:chPref val="0"/>
        </dgm:presLayoutVars>
      </dgm:prSet>
      <dgm:spPr/>
    </dgm:pt>
    <dgm:pt modelId="{ED3F7AB8-62AB-46BB-94D2-E12CA6A918AA}" type="pres">
      <dgm:prSet presAssocID="{116B900A-45DC-43CF-8D93-0A875873430A}" presName="sibTrans" presStyleCnt="0"/>
      <dgm:spPr/>
    </dgm:pt>
    <dgm:pt modelId="{3FC0B979-1D87-4DFD-A4C5-F13D922D7FB5}" type="pres">
      <dgm:prSet presAssocID="{DE7EC35E-AAB8-4E75-ACEC-D23DD8BCA963}" presName="compNode" presStyleCnt="0"/>
      <dgm:spPr/>
    </dgm:pt>
    <dgm:pt modelId="{5B51B8AE-61A8-424D-BF42-6383BD14A056}" type="pres">
      <dgm:prSet presAssocID="{DE7EC35E-AAB8-4E75-ACEC-D23DD8BCA963}" presName="bgRect" presStyleLbl="bgShp" presStyleIdx="3" presStyleCnt="5"/>
      <dgm:spPr/>
    </dgm:pt>
    <dgm:pt modelId="{8F4D67F1-DD0D-4302-AFA1-2F931E709D7E}" type="pres">
      <dgm:prSet presAssocID="{DE7EC35E-AAB8-4E75-ACEC-D23DD8BCA963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80926A57-5ABB-4316-B7B9-E965F2D70FE5}" type="pres">
      <dgm:prSet presAssocID="{DE7EC35E-AAB8-4E75-ACEC-D23DD8BCA963}" presName="spaceRect" presStyleCnt="0"/>
      <dgm:spPr/>
    </dgm:pt>
    <dgm:pt modelId="{C7805225-FFCE-4D08-91F8-EF07696C1DB4}" type="pres">
      <dgm:prSet presAssocID="{DE7EC35E-AAB8-4E75-ACEC-D23DD8BCA963}" presName="parTx" presStyleLbl="revTx" presStyleIdx="3" presStyleCnt="5">
        <dgm:presLayoutVars>
          <dgm:chMax val="0"/>
          <dgm:chPref val="0"/>
        </dgm:presLayoutVars>
      </dgm:prSet>
      <dgm:spPr/>
    </dgm:pt>
    <dgm:pt modelId="{57AA46BD-7965-48D3-8C9B-6F6C17234CD1}" type="pres">
      <dgm:prSet presAssocID="{3EE49BE6-E9DA-4CEA-B78C-C13BF2E9892E}" presName="sibTrans" presStyleCnt="0"/>
      <dgm:spPr/>
    </dgm:pt>
    <dgm:pt modelId="{92284ABB-A35E-41AE-B70A-05E16CF6F301}" type="pres">
      <dgm:prSet presAssocID="{014CD30A-743C-4F93-9449-01BB50FF9DFD}" presName="compNode" presStyleCnt="0"/>
      <dgm:spPr/>
    </dgm:pt>
    <dgm:pt modelId="{EE977508-626C-45DE-9592-724B58DCA79C}" type="pres">
      <dgm:prSet presAssocID="{014CD30A-743C-4F93-9449-01BB50FF9DFD}" presName="bgRect" presStyleLbl="bgShp" presStyleIdx="4" presStyleCnt="5"/>
      <dgm:spPr/>
    </dgm:pt>
    <dgm:pt modelId="{76164034-35C0-4E27-AFB6-15F539EA345C}" type="pres">
      <dgm:prSet presAssocID="{014CD30A-743C-4F93-9449-01BB50FF9DFD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D013792-6DCD-48CC-B71E-EE71A7DC6337}" type="pres">
      <dgm:prSet presAssocID="{014CD30A-743C-4F93-9449-01BB50FF9DFD}" presName="spaceRect" presStyleCnt="0"/>
      <dgm:spPr/>
    </dgm:pt>
    <dgm:pt modelId="{F0B60B2E-75D6-46E9-92D4-77609A3782DD}" type="pres">
      <dgm:prSet presAssocID="{014CD30A-743C-4F93-9449-01BB50FF9DFD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62E63819-2972-4969-B6C7-F70F57307AB6}" srcId="{CD4A4C0C-909A-42FC-BB6B-3E9CF6779ADD}" destId="{014CD30A-743C-4F93-9449-01BB50FF9DFD}" srcOrd="4" destOrd="0" parTransId="{BB187F3B-CA43-499D-9429-0539A6DD137A}" sibTransId="{5E5E88F6-D037-47AA-9009-F4BF5275A344}"/>
    <dgm:cxn modelId="{EC8AC421-3B10-461F-8B93-438FC7317AE2}" type="presOf" srcId="{22BB68C4-69BC-4F42-8EA6-814CB56C465D}" destId="{C039E826-9BAC-4E9C-BE14-76AF0D25586E}" srcOrd="0" destOrd="0" presId="urn:microsoft.com/office/officeart/2018/2/layout/IconVerticalSolidList"/>
    <dgm:cxn modelId="{F6CC5C31-6F6D-488E-88A7-7353CD4B7273}" srcId="{CD4A4C0C-909A-42FC-BB6B-3E9CF6779ADD}" destId="{22BB68C4-69BC-4F42-8EA6-814CB56C465D}" srcOrd="2" destOrd="0" parTransId="{E1931DD4-7905-47D8-8D80-671549F89C4B}" sibTransId="{116B900A-45DC-43CF-8D93-0A875873430A}"/>
    <dgm:cxn modelId="{56BB8137-11D8-47EF-ABFB-6458BFDADFF3}" srcId="{CD4A4C0C-909A-42FC-BB6B-3E9CF6779ADD}" destId="{0959ABDB-E3C9-4D4E-BB85-66AB1DDE129D}" srcOrd="0" destOrd="0" parTransId="{E604CDA7-C2DE-4EA7-8944-B1D63F035A6D}" sibTransId="{59B7DAC4-400A-4048-A36A-53501A6E2A1D}"/>
    <dgm:cxn modelId="{E530A73C-A4DD-4CB3-9DAE-BD75090CB6D4}" type="presOf" srcId="{0959ABDB-E3C9-4D4E-BB85-66AB1DDE129D}" destId="{3CAC02B2-5669-49C8-9D8F-182AFEFB0EDC}" srcOrd="0" destOrd="0" presId="urn:microsoft.com/office/officeart/2018/2/layout/IconVerticalSolidList"/>
    <dgm:cxn modelId="{83B90076-BB29-467C-A734-4B76C654384A}" type="presOf" srcId="{DE7EC35E-AAB8-4E75-ACEC-D23DD8BCA963}" destId="{C7805225-FFCE-4D08-91F8-EF07696C1DB4}" srcOrd="0" destOrd="0" presId="urn:microsoft.com/office/officeart/2018/2/layout/IconVerticalSolidList"/>
    <dgm:cxn modelId="{1CED577D-C474-45CC-ABE4-9CCDD3F8EE86}" type="presOf" srcId="{014CD30A-743C-4F93-9449-01BB50FF9DFD}" destId="{F0B60B2E-75D6-46E9-92D4-77609A3782DD}" srcOrd="0" destOrd="0" presId="urn:microsoft.com/office/officeart/2018/2/layout/IconVerticalSolidList"/>
    <dgm:cxn modelId="{4464428D-0BE0-44F7-9456-F48C243DFC2E}" type="presOf" srcId="{38E11240-1F06-4208-B2FE-4384C8D1F0D4}" destId="{6982F8A5-329D-495F-85F8-144BEDC665B4}" srcOrd="0" destOrd="0" presId="urn:microsoft.com/office/officeart/2018/2/layout/IconVerticalSolidList"/>
    <dgm:cxn modelId="{5C63C5C1-5FF6-4FE6-A97D-B4A08EF0C31D}" type="presOf" srcId="{CD4A4C0C-909A-42FC-BB6B-3E9CF6779ADD}" destId="{CABC0134-B95B-458A-B2CC-15A685903CF0}" srcOrd="0" destOrd="0" presId="urn:microsoft.com/office/officeart/2018/2/layout/IconVerticalSolidList"/>
    <dgm:cxn modelId="{AFA2D3F0-77BF-47BD-96A0-F89E41B8BFFA}" srcId="{CD4A4C0C-909A-42FC-BB6B-3E9CF6779ADD}" destId="{DE7EC35E-AAB8-4E75-ACEC-D23DD8BCA963}" srcOrd="3" destOrd="0" parTransId="{5840638C-4CA5-4EB8-A21F-F543DF57BF7B}" sibTransId="{3EE49BE6-E9DA-4CEA-B78C-C13BF2E9892E}"/>
    <dgm:cxn modelId="{3A1BCAFE-8DDA-4E8A-B33E-373C775B9020}" srcId="{CD4A4C0C-909A-42FC-BB6B-3E9CF6779ADD}" destId="{38E11240-1F06-4208-B2FE-4384C8D1F0D4}" srcOrd="1" destOrd="0" parTransId="{ED5830BC-7FE0-4092-8616-A7A83960B51F}" sibTransId="{359FAC7D-2E1F-46DB-BCA9-31D1584B6EF5}"/>
    <dgm:cxn modelId="{6F40ED85-519C-4E4A-9DF7-93E42AC8C94D}" type="presParOf" srcId="{CABC0134-B95B-458A-B2CC-15A685903CF0}" destId="{13AA6017-C0F0-4BA5-8742-ADE6E9FC7772}" srcOrd="0" destOrd="0" presId="urn:microsoft.com/office/officeart/2018/2/layout/IconVerticalSolidList"/>
    <dgm:cxn modelId="{0C1431A8-58D3-4C8C-8059-6DB3AD990474}" type="presParOf" srcId="{13AA6017-C0F0-4BA5-8742-ADE6E9FC7772}" destId="{45AB3CEC-28CB-4827-8A34-E8B827B1D0B9}" srcOrd="0" destOrd="0" presId="urn:microsoft.com/office/officeart/2018/2/layout/IconVerticalSolidList"/>
    <dgm:cxn modelId="{3680C19A-0E08-4CC5-A7F0-5ED3B90F0BB5}" type="presParOf" srcId="{13AA6017-C0F0-4BA5-8742-ADE6E9FC7772}" destId="{B9B8AE96-392B-4233-ADC2-A31356396F94}" srcOrd="1" destOrd="0" presId="urn:microsoft.com/office/officeart/2018/2/layout/IconVerticalSolidList"/>
    <dgm:cxn modelId="{DDAA0C92-8DB0-49B6-BE16-90FD65C4DF2F}" type="presParOf" srcId="{13AA6017-C0F0-4BA5-8742-ADE6E9FC7772}" destId="{531F7710-3D61-4FFB-8C7D-BA11DA7C3860}" srcOrd="2" destOrd="0" presId="urn:microsoft.com/office/officeart/2018/2/layout/IconVerticalSolidList"/>
    <dgm:cxn modelId="{413AD3F6-8C2B-4660-B08C-673ED9C62C20}" type="presParOf" srcId="{13AA6017-C0F0-4BA5-8742-ADE6E9FC7772}" destId="{3CAC02B2-5669-49C8-9D8F-182AFEFB0EDC}" srcOrd="3" destOrd="0" presId="urn:microsoft.com/office/officeart/2018/2/layout/IconVerticalSolidList"/>
    <dgm:cxn modelId="{126498EF-935C-4E9E-A077-F5D0ACE2670B}" type="presParOf" srcId="{CABC0134-B95B-458A-B2CC-15A685903CF0}" destId="{603E94A2-44BE-48ED-8EF4-5953B732C28A}" srcOrd="1" destOrd="0" presId="urn:microsoft.com/office/officeart/2018/2/layout/IconVerticalSolidList"/>
    <dgm:cxn modelId="{9629F5A4-B46F-49FE-9832-8D061D44416F}" type="presParOf" srcId="{CABC0134-B95B-458A-B2CC-15A685903CF0}" destId="{90EAEF13-216A-455C-BA38-6F75C622FA63}" srcOrd="2" destOrd="0" presId="urn:microsoft.com/office/officeart/2018/2/layout/IconVerticalSolidList"/>
    <dgm:cxn modelId="{7C1EFCE8-C9DF-4721-9CBA-7605B5A69BA6}" type="presParOf" srcId="{90EAEF13-216A-455C-BA38-6F75C622FA63}" destId="{926340A3-D975-4F89-A46A-AB864581F430}" srcOrd="0" destOrd="0" presId="urn:microsoft.com/office/officeart/2018/2/layout/IconVerticalSolidList"/>
    <dgm:cxn modelId="{258A48FE-FC07-4DFA-A50E-CC6F43E03090}" type="presParOf" srcId="{90EAEF13-216A-455C-BA38-6F75C622FA63}" destId="{36712E40-0185-41ED-A29E-D948A37277B5}" srcOrd="1" destOrd="0" presId="urn:microsoft.com/office/officeart/2018/2/layout/IconVerticalSolidList"/>
    <dgm:cxn modelId="{0E0F86E1-FEAB-4224-9B00-86672C168C50}" type="presParOf" srcId="{90EAEF13-216A-455C-BA38-6F75C622FA63}" destId="{B97CE70D-00A0-46D2-8972-6DB81FBBE41D}" srcOrd="2" destOrd="0" presId="urn:microsoft.com/office/officeart/2018/2/layout/IconVerticalSolidList"/>
    <dgm:cxn modelId="{2B93F3BA-E32C-429D-9DED-928F95CA3733}" type="presParOf" srcId="{90EAEF13-216A-455C-BA38-6F75C622FA63}" destId="{6982F8A5-329D-495F-85F8-144BEDC665B4}" srcOrd="3" destOrd="0" presId="urn:microsoft.com/office/officeart/2018/2/layout/IconVerticalSolidList"/>
    <dgm:cxn modelId="{46E2D2E4-E6EE-4ED1-95BC-19F6FA17DE46}" type="presParOf" srcId="{CABC0134-B95B-458A-B2CC-15A685903CF0}" destId="{78DEC368-399E-4C93-B881-48DB10A9000A}" srcOrd="3" destOrd="0" presId="urn:microsoft.com/office/officeart/2018/2/layout/IconVerticalSolidList"/>
    <dgm:cxn modelId="{CC683BB7-AA41-4099-83B6-0AD7D36CB569}" type="presParOf" srcId="{CABC0134-B95B-458A-B2CC-15A685903CF0}" destId="{6385E577-0E8E-4B51-AACE-64EDE4B0BB19}" srcOrd="4" destOrd="0" presId="urn:microsoft.com/office/officeart/2018/2/layout/IconVerticalSolidList"/>
    <dgm:cxn modelId="{E2C425A0-0132-444F-B642-812218AC488C}" type="presParOf" srcId="{6385E577-0E8E-4B51-AACE-64EDE4B0BB19}" destId="{F3F318A0-CAFB-46BD-ACD6-AD1E8D42EA87}" srcOrd="0" destOrd="0" presId="urn:microsoft.com/office/officeart/2018/2/layout/IconVerticalSolidList"/>
    <dgm:cxn modelId="{844BF76A-4FED-4842-B5A3-87AD668575D8}" type="presParOf" srcId="{6385E577-0E8E-4B51-AACE-64EDE4B0BB19}" destId="{5E8E972F-9721-4A8B-A5F5-51BF2DBA7AA8}" srcOrd="1" destOrd="0" presId="urn:microsoft.com/office/officeart/2018/2/layout/IconVerticalSolidList"/>
    <dgm:cxn modelId="{9D8449E9-09E0-464E-9679-2DBDCD1D717C}" type="presParOf" srcId="{6385E577-0E8E-4B51-AACE-64EDE4B0BB19}" destId="{6D5EC0F4-BEE6-4076-9604-2F51BBC1E930}" srcOrd="2" destOrd="0" presId="urn:microsoft.com/office/officeart/2018/2/layout/IconVerticalSolidList"/>
    <dgm:cxn modelId="{8FDE4F7B-423B-4E44-81A1-ADFC373AFDD0}" type="presParOf" srcId="{6385E577-0E8E-4B51-AACE-64EDE4B0BB19}" destId="{C039E826-9BAC-4E9C-BE14-76AF0D25586E}" srcOrd="3" destOrd="0" presId="urn:microsoft.com/office/officeart/2018/2/layout/IconVerticalSolidList"/>
    <dgm:cxn modelId="{BE32289E-6CFF-477C-ABB8-F2185A481FD8}" type="presParOf" srcId="{CABC0134-B95B-458A-B2CC-15A685903CF0}" destId="{ED3F7AB8-62AB-46BB-94D2-E12CA6A918AA}" srcOrd="5" destOrd="0" presId="urn:microsoft.com/office/officeart/2018/2/layout/IconVerticalSolidList"/>
    <dgm:cxn modelId="{9B8E0ED3-86D9-45E7-92C0-6D5D0B94E002}" type="presParOf" srcId="{CABC0134-B95B-458A-B2CC-15A685903CF0}" destId="{3FC0B979-1D87-4DFD-A4C5-F13D922D7FB5}" srcOrd="6" destOrd="0" presId="urn:microsoft.com/office/officeart/2018/2/layout/IconVerticalSolidList"/>
    <dgm:cxn modelId="{C58692E8-2A4E-41E8-8697-34E40C4E1C2A}" type="presParOf" srcId="{3FC0B979-1D87-4DFD-A4C5-F13D922D7FB5}" destId="{5B51B8AE-61A8-424D-BF42-6383BD14A056}" srcOrd="0" destOrd="0" presId="urn:microsoft.com/office/officeart/2018/2/layout/IconVerticalSolidList"/>
    <dgm:cxn modelId="{8D7DCE87-4E2E-4F40-8037-3F694E8AD9F0}" type="presParOf" srcId="{3FC0B979-1D87-4DFD-A4C5-F13D922D7FB5}" destId="{8F4D67F1-DD0D-4302-AFA1-2F931E709D7E}" srcOrd="1" destOrd="0" presId="urn:microsoft.com/office/officeart/2018/2/layout/IconVerticalSolidList"/>
    <dgm:cxn modelId="{6DBEE601-3958-45DA-A080-5FE01A77F65A}" type="presParOf" srcId="{3FC0B979-1D87-4DFD-A4C5-F13D922D7FB5}" destId="{80926A57-5ABB-4316-B7B9-E965F2D70FE5}" srcOrd="2" destOrd="0" presId="urn:microsoft.com/office/officeart/2018/2/layout/IconVerticalSolidList"/>
    <dgm:cxn modelId="{DEB390E2-EFE0-4765-9DE4-B3BC1AB6D32D}" type="presParOf" srcId="{3FC0B979-1D87-4DFD-A4C5-F13D922D7FB5}" destId="{C7805225-FFCE-4D08-91F8-EF07696C1DB4}" srcOrd="3" destOrd="0" presId="urn:microsoft.com/office/officeart/2018/2/layout/IconVerticalSolidList"/>
    <dgm:cxn modelId="{F93FBE48-1C51-4519-8FAF-CAA365A1BD99}" type="presParOf" srcId="{CABC0134-B95B-458A-B2CC-15A685903CF0}" destId="{57AA46BD-7965-48D3-8C9B-6F6C17234CD1}" srcOrd="7" destOrd="0" presId="urn:microsoft.com/office/officeart/2018/2/layout/IconVerticalSolidList"/>
    <dgm:cxn modelId="{9446FCC0-F1A1-4764-9523-CFA1F8E5D972}" type="presParOf" srcId="{CABC0134-B95B-458A-B2CC-15A685903CF0}" destId="{92284ABB-A35E-41AE-B70A-05E16CF6F301}" srcOrd="8" destOrd="0" presId="urn:microsoft.com/office/officeart/2018/2/layout/IconVerticalSolidList"/>
    <dgm:cxn modelId="{C380BAD9-2A31-46BC-987D-CFCADAC71D6C}" type="presParOf" srcId="{92284ABB-A35E-41AE-B70A-05E16CF6F301}" destId="{EE977508-626C-45DE-9592-724B58DCA79C}" srcOrd="0" destOrd="0" presId="urn:microsoft.com/office/officeart/2018/2/layout/IconVerticalSolidList"/>
    <dgm:cxn modelId="{F658FFEE-3B49-4F2A-9147-3F806D449C56}" type="presParOf" srcId="{92284ABB-A35E-41AE-B70A-05E16CF6F301}" destId="{76164034-35C0-4E27-AFB6-15F539EA345C}" srcOrd="1" destOrd="0" presId="urn:microsoft.com/office/officeart/2018/2/layout/IconVerticalSolidList"/>
    <dgm:cxn modelId="{9E730731-1C7E-4B5E-8CE1-5985E52C13FA}" type="presParOf" srcId="{92284ABB-A35E-41AE-B70A-05E16CF6F301}" destId="{CD013792-6DCD-48CC-B71E-EE71A7DC6337}" srcOrd="2" destOrd="0" presId="urn:microsoft.com/office/officeart/2018/2/layout/IconVerticalSolidList"/>
    <dgm:cxn modelId="{9B660DD7-9A49-477E-88C5-FDC6EE6A0AF3}" type="presParOf" srcId="{92284ABB-A35E-41AE-B70A-05E16CF6F301}" destId="{F0B60B2E-75D6-46E9-92D4-77609A3782D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EA1D83-3695-4FE1-9927-B7DF21C1103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C9EE59F-9264-4C0A-A080-8383A938D56A}">
      <dgm:prSet/>
      <dgm:spPr/>
      <dgm:t>
        <a:bodyPr/>
        <a:lstStyle/>
        <a:p>
          <a:r>
            <a:rPr lang="en-US" b="1" dirty="0"/>
            <a:t>Altitude:</a:t>
          </a:r>
          <a:br>
            <a:rPr lang="en-US" dirty="0"/>
          </a:br>
          <a:r>
            <a:rPr lang="en-US" dirty="0"/>
            <a:t>Represents the cost or difficulty of traversing a path. Lower altitude =more favorable.</a:t>
          </a:r>
        </a:p>
      </dgm:t>
    </dgm:pt>
    <dgm:pt modelId="{D7B06631-9F78-479F-B892-BC5C864A4964}" type="parTrans" cxnId="{E6BAF504-DAAD-4B3F-8FCE-9E9FF76C6922}">
      <dgm:prSet/>
      <dgm:spPr/>
      <dgm:t>
        <a:bodyPr/>
        <a:lstStyle/>
        <a:p>
          <a:endParaRPr lang="en-US"/>
        </a:p>
      </dgm:t>
    </dgm:pt>
    <dgm:pt modelId="{E9C16C9F-C987-4867-92B0-36F898A5551B}" type="sibTrans" cxnId="{E6BAF504-DAAD-4B3F-8FCE-9E9FF76C6922}">
      <dgm:prSet/>
      <dgm:spPr/>
      <dgm:t>
        <a:bodyPr/>
        <a:lstStyle/>
        <a:p>
          <a:endParaRPr lang="en-US"/>
        </a:p>
      </dgm:t>
    </dgm:pt>
    <dgm:pt modelId="{4DBD423E-7C72-4754-B757-63E4FD85B297}">
      <dgm:prSet/>
      <dgm:spPr/>
      <dgm:t>
        <a:bodyPr/>
        <a:lstStyle/>
        <a:p>
          <a:r>
            <a:rPr lang="en-US" b="1"/>
            <a:t>Water Drop:</a:t>
          </a:r>
          <a:br>
            <a:rPr lang="en-US"/>
          </a:br>
          <a:r>
            <a:rPr lang="en-US"/>
            <a:t>Simulated agent that navigates the terrain, influenced by altitude differences.</a:t>
          </a:r>
        </a:p>
      </dgm:t>
    </dgm:pt>
    <dgm:pt modelId="{55AEECCF-B096-4330-851D-B41BF8B56586}" type="parTrans" cxnId="{90196473-4859-4836-81D4-D69BA6C497A5}">
      <dgm:prSet/>
      <dgm:spPr/>
      <dgm:t>
        <a:bodyPr/>
        <a:lstStyle/>
        <a:p>
          <a:endParaRPr lang="en-US"/>
        </a:p>
      </dgm:t>
    </dgm:pt>
    <dgm:pt modelId="{C77C9C2C-555C-4518-B810-600767F66E70}" type="sibTrans" cxnId="{90196473-4859-4836-81D4-D69BA6C497A5}">
      <dgm:prSet/>
      <dgm:spPr/>
      <dgm:t>
        <a:bodyPr/>
        <a:lstStyle/>
        <a:p>
          <a:endParaRPr lang="en-US"/>
        </a:p>
      </dgm:t>
    </dgm:pt>
    <dgm:pt modelId="{047E82C5-140A-42AF-9CAD-285F20EC2326}">
      <dgm:prSet/>
      <dgm:spPr/>
      <dgm:t>
        <a:bodyPr/>
        <a:lstStyle/>
        <a:p>
          <a:r>
            <a:rPr lang="en-US" b="1" dirty="0"/>
            <a:t>Erosion:</a:t>
          </a:r>
          <a:br>
            <a:rPr lang="en-US" dirty="0"/>
          </a:br>
          <a:r>
            <a:rPr lang="en-US" dirty="0"/>
            <a:t>Reduces the altitude (cost) of frequently traveled paths, making them more attractive over time.</a:t>
          </a:r>
        </a:p>
      </dgm:t>
    </dgm:pt>
    <dgm:pt modelId="{0F4EC831-E9C7-4531-8F50-1784C40A7203}" type="parTrans" cxnId="{6134E3CF-45DE-427B-A2CA-CC868959A5C2}">
      <dgm:prSet/>
      <dgm:spPr/>
      <dgm:t>
        <a:bodyPr/>
        <a:lstStyle/>
        <a:p>
          <a:endParaRPr lang="en-US"/>
        </a:p>
      </dgm:t>
    </dgm:pt>
    <dgm:pt modelId="{84ED8535-E479-445D-BD75-CEA7A2B5C879}" type="sibTrans" cxnId="{6134E3CF-45DE-427B-A2CA-CC868959A5C2}">
      <dgm:prSet/>
      <dgm:spPr/>
      <dgm:t>
        <a:bodyPr/>
        <a:lstStyle/>
        <a:p>
          <a:endParaRPr lang="en-US"/>
        </a:p>
      </dgm:t>
    </dgm:pt>
    <dgm:pt modelId="{0A40B84E-7E81-4033-B5D7-CB3E363A91A8}" type="pres">
      <dgm:prSet presAssocID="{91EA1D83-3695-4FE1-9927-B7DF21C11038}" presName="linear" presStyleCnt="0">
        <dgm:presLayoutVars>
          <dgm:animLvl val="lvl"/>
          <dgm:resizeHandles val="exact"/>
        </dgm:presLayoutVars>
      </dgm:prSet>
      <dgm:spPr/>
    </dgm:pt>
    <dgm:pt modelId="{C9AC004A-3D50-4622-8D13-B61D0004BD5D}" type="pres">
      <dgm:prSet presAssocID="{2C9EE59F-9264-4C0A-A080-8383A938D56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B357BD4-4A45-4011-A165-E2C46DF0ED9A}" type="pres">
      <dgm:prSet presAssocID="{E9C16C9F-C987-4867-92B0-36F898A5551B}" presName="spacer" presStyleCnt="0"/>
      <dgm:spPr/>
    </dgm:pt>
    <dgm:pt modelId="{B7EA59F9-CAA7-40C3-861B-586C18A514D8}" type="pres">
      <dgm:prSet presAssocID="{4DBD423E-7C72-4754-B757-63E4FD85B29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467117-E2D0-45F1-A1B1-C31000FED29D}" type="pres">
      <dgm:prSet presAssocID="{C77C9C2C-555C-4518-B810-600767F66E70}" presName="spacer" presStyleCnt="0"/>
      <dgm:spPr/>
    </dgm:pt>
    <dgm:pt modelId="{6F74308C-C0B6-4FF3-BAE1-D8E1F983FE83}" type="pres">
      <dgm:prSet presAssocID="{047E82C5-140A-42AF-9CAD-285F20EC232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6BAF504-DAAD-4B3F-8FCE-9E9FF76C6922}" srcId="{91EA1D83-3695-4FE1-9927-B7DF21C11038}" destId="{2C9EE59F-9264-4C0A-A080-8383A938D56A}" srcOrd="0" destOrd="0" parTransId="{D7B06631-9F78-479F-B892-BC5C864A4964}" sibTransId="{E9C16C9F-C987-4867-92B0-36F898A5551B}"/>
    <dgm:cxn modelId="{31F46947-4E35-4A24-A891-7106D8A7B073}" type="presOf" srcId="{4DBD423E-7C72-4754-B757-63E4FD85B297}" destId="{B7EA59F9-CAA7-40C3-861B-586C18A514D8}" srcOrd="0" destOrd="0" presId="urn:microsoft.com/office/officeart/2005/8/layout/vList2"/>
    <dgm:cxn modelId="{90196473-4859-4836-81D4-D69BA6C497A5}" srcId="{91EA1D83-3695-4FE1-9927-B7DF21C11038}" destId="{4DBD423E-7C72-4754-B757-63E4FD85B297}" srcOrd="1" destOrd="0" parTransId="{55AEECCF-B096-4330-851D-B41BF8B56586}" sibTransId="{C77C9C2C-555C-4518-B810-600767F66E70}"/>
    <dgm:cxn modelId="{09E2689D-C29B-4944-84C2-E6DBFE726D5D}" type="presOf" srcId="{91EA1D83-3695-4FE1-9927-B7DF21C11038}" destId="{0A40B84E-7E81-4033-B5D7-CB3E363A91A8}" srcOrd="0" destOrd="0" presId="urn:microsoft.com/office/officeart/2005/8/layout/vList2"/>
    <dgm:cxn modelId="{13893FAA-D1D3-4744-9754-B3AA2D3C8341}" type="presOf" srcId="{2C9EE59F-9264-4C0A-A080-8383A938D56A}" destId="{C9AC004A-3D50-4622-8D13-B61D0004BD5D}" srcOrd="0" destOrd="0" presId="urn:microsoft.com/office/officeart/2005/8/layout/vList2"/>
    <dgm:cxn modelId="{4F9AEDBE-0957-48B1-A5F8-8C8CE0F321F0}" type="presOf" srcId="{047E82C5-140A-42AF-9CAD-285F20EC2326}" destId="{6F74308C-C0B6-4FF3-BAE1-D8E1F983FE83}" srcOrd="0" destOrd="0" presId="urn:microsoft.com/office/officeart/2005/8/layout/vList2"/>
    <dgm:cxn modelId="{6134E3CF-45DE-427B-A2CA-CC868959A5C2}" srcId="{91EA1D83-3695-4FE1-9927-B7DF21C11038}" destId="{047E82C5-140A-42AF-9CAD-285F20EC2326}" srcOrd="2" destOrd="0" parTransId="{0F4EC831-E9C7-4531-8F50-1784C40A7203}" sibTransId="{84ED8535-E479-445D-BD75-CEA7A2B5C879}"/>
    <dgm:cxn modelId="{75C7A3A7-96C4-4352-B98C-2F4C8E799F28}" type="presParOf" srcId="{0A40B84E-7E81-4033-B5D7-CB3E363A91A8}" destId="{C9AC004A-3D50-4622-8D13-B61D0004BD5D}" srcOrd="0" destOrd="0" presId="urn:microsoft.com/office/officeart/2005/8/layout/vList2"/>
    <dgm:cxn modelId="{5DDE6A06-C68B-4BE1-A782-29D497D7F92B}" type="presParOf" srcId="{0A40B84E-7E81-4033-B5D7-CB3E363A91A8}" destId="{AB357BD4-4A45-4011-A165-E2C46DF0ED9A}" srcOrd="1" destOrd="0" presId="urn:microsoft.com/office/officeart/2005/8/layout/vList2"/>
    <dgm:cxn modelId="{9DF4033E-704B-4FE3-BEB3-A28A08A98C77}" type="presParOf" srcId="{0A40B84E-7E81-4033-B5D7-CB3E363A91A8}" destId="{B7EA59F9-CAA7-40C3-861B-586C18A514D8}" srcOrd="2" destOrd="0" presId="urn:microsoft.com/office/officeart/2005/8/layout/vList2"/>
    <dgm:cxn modelId="{C0232EB1-7485-47A0-9173-914993C62D15}" type="presParOf" srcId="{0A40B84E-7E81-4033-B5D7-CB3E363A91A8}" destId="{21467117-E2D0-45F1-A1B1-C31000FED29D}" srcOrd="3" destOrd="0" presId="urn:microsoft.com/office/officeart/2005/8/layout/vList2"/>
    <dgm:cxn modelId="{C9B54491-DF6C-4431-827D-3322205539E9}" type="presParOf" srcId="{0A40B84E-7E81-4033-B5D7-CB3E363A91A8}" destId="{6F74308C-C0B6-4FF3-BAE1-D8E1F983FE8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9AEB79A-9D93-414F-9026-9B55B64D2DF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451A229-F3C4-46DC-9437-848A9AD4CA4C}">
      <dgm:prSet/>
      <dgm:spPr/>
      <dgm:t>
        <a:bodyPr/>
        <a:lstStyle/>
        <a:p>
          <a:r>
            <a:rPr lang="en-US" b="1"/>
            <a:t>Sedimentation:</a:t>
          </a:r>
          <a:br>
            <a:rPr lang="en-US"/>
          </a:br>
          <a:r>
            <a:rPr lang="en-US"/>
            <a:t>Increases the altitude at visited locations to avoid overcrowding and encourage path diversity.</a:t>
          </a:r>
        </a:p>
      </dgm:t>
    </dgm:pt>
    <dgm:pt modelId="{164B1E8D-4754-4189-A047-1990FB6173B5}" type="parTrans" cxnId="{2FF7E2D8-74CD-4245-913C-16DFEED31A46}">
      <dgm:prSet/>
      <dgm:spPr/>
      <dgm:t>
        <a:bodyPr/>
        <a:lstStyle/>
        <a:p>
          <a:endParaRPr lang="en-US"/>
        </a:p>
      </dgm:t>
    </dgm:pt>
    <dgm:pt modelId="{25F0CF32-FAF6-4FC8-9FEF-C3ECF0084437}" type="sibTrans" cxnId="{2FF7E2D8-74CD-4245-913C-16DFEED31A46}">
      <dgm:prSet/>
      <dgm:spPr/>
      <dgm:t>
        <a:bodyPr/>
        <a:lstStyle/>
        <a:p>
          <a:endParaRPr lang="en-US"/>
        </a:p>
      </dgm:t>
    </dgm:pt>
    <dgm:pt modelId="{722E1F27-C87A-487C-B670-71B85C1E9948}">
      <dgm:prSet/>
      <dgm:spPr/>
      <dgm:t>
        <a:bodyPr/>
        <a:lstStyle/>
        <a:p>
          <a:r>
            <a:rPr lang="en-US" b="1"/>
            <a:t>Soil Quantity:</a:t>
          </a:r>
          <a:br>
            <a:rPr lang="en-US"/>
          </a:br>
          <a:r>
            <a:rPr lang="en-US"/>
            <a:t>Represents the “effort” needed to move from one node to another, adjusted via erosion/sedimentation.</a:t>
          </a:r>
        </a:p>
      </dgm:t>
    </dgm:pt>
    <dgm:pt modelId="{35AA20E8-D31D-42EB-AD8E-5F8B640E5766}" type="parTrans" cxnId="{60E63487-5A9B-4F0A-B5FA-F966C50A5966}">
      <dgm:prSet/>
      <dgm:spPr/>
      <dgm:t>
        <a:bodyPr/>
        <a:lstStyle/>
        <a:p>
          <a:endParaRPr lang="en-US"/>
        </a:p>
      </dgm:t>
    </dgm:pt>
    <dgm:pt modelId="{78B8B0FD-B3B7-4F8E-8FBF-2877137ED2A3}" type="sibTrans" cxnId="{60E63487-5A9B-4F0A-B5FA-F966C50A5966}">
      <dgm:prSet/>
      <dgm:spPr/>
      <dgm:t>
        <a:bodyPr/>
        <a:lstStyle/>
        <a:p>
          <a:endParaRPr lang="en-US"/>
        </a:p>
      </dgm:t>
    </dgm:pt>
    <dgm:pt modelId="{8CFD38D5-2162-4890-8353-CCBA647C0E5C}">
      <dgm:prSet/>
      <dgm:spPr/>
      <dgm:t>
        <a:bodyPr/>
        <a:lstStyle/>
        <a:p>
          <a:r>
            <a:rPr lang="en-US" b="1"/>
            <a:t>Path Selection Probability:</a:t>
          </a:r>
          <a:br>
            <a:rPr lang="en-US"/>
          </a:br>
          <a:r>
            <a:rPr lang="en-US"/>
            <a:t>Decisions are probabilistic, with higher chance for lower-cost paths.</a:t>
          </a:r>
        </a:p>
      </dgm:t>
    </dgm:pt>
    <dgm:pt modelId="{95514140-DDD3-48A8-B32D-9E2DBDF825DF}" type="parTrans" cxnId="{AB93B4F3-5EE1-41B5-BF79-53295D76CB1B}">
      <dgm:prSet/>
      <dgm:spPr/>
      <dgm:t>
        <a:bodyPr/>
        <a:lstStyle/>
        <a:p>
          <a:endParaRPr lang="en-US"/>
        </a:p>
      </dgm:t>
    </dgm:pt>
    <dgm:pt modelId="{BA16F329-C7FD-43FE-85FF-2ED33FA7CC36}" type="sibTrans" cxnId="{AB93B4F3-5EE1-41B5-BF79-53295D76CB1B}">
      <dgm:prSet/>
      <dgm:spPr/>
      <dgm:t>
        <a:bodyPr/>
        <a:lstStyle/>
        <a:p>
          <a:endParaRPr lang="en-US"/>
        </a:p>
      </dgm:t>
    </dgm:pt>
    <dgm:pt modelId="{65BC2982-0721-489F-B81D-B3D4116BB9B8}" type="pres">
      <dgm:prSet presAssocID="{C9AEB79A-9D93-414F-9026-9B55B64D2DFF}" presName="linear" presStyleCnt="0">
        <dgm:presLayoutVars>
          <dgm:animLvl val="lvl"/>
          <dgm:resizeHandles val="exact"/>
        </dgm:presLayoutVars>
      </dgm:prSet>
      <dgm:spPr/>
    </dgm:pt>
    <dgm:pt modelId="{61E83939-C993-4F32-B582-7F9C84E06A7A}" type="pres">
      <dgm:prSet presAssocID="{F451A229-F3C4-46DC-9437-848A9AD4CA4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E8413D7-7159-4E07-A462-B443B69767A9}" type="pres">
      <dgm:prSet presAssocID="{25F0CF32-FAF6-4FC8-9FEF-C3ECF0084437}" presName="spacer" presStyleCnt="0"/>
      <dgm:spPr/>
    </dgm:pt>
    <dgm:pt modelId="{671BF3D1-72C0-48F8-8AD3-063E762FE327}" type="pres">
      <dgm:prSet presAssocID="{722E1F27-C87A-487C-B670-71B85C1E994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A7C0CA8-9E9D-4292-AF33-ADE72B4DF5C4}" type="pres">
      <dgm:prSet presAssocID="{78B8B0FD-B3B7-4F8E-8FBF-2877137ED2A3}" presName="spacer" presStyleCnt="0"/>
      <dgm:spPr/>
    </dgm:pt>
    <dgm:pt modelId="{DFA3C93A-6E6D-44E4-8539-2A8460B6AA5C}" type="pres">
      <dgm:prSet presAssocID="{8CFD38D5-2162-4890-8353-CCBA647C0E5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8606328-B28E-49E0-B8F9-AE199BDA89AC}" type="presOf" srcId="{C9AEB79A-9D93-414F-9026-9B55B64D2DFF}" destId="{65BC2982-0721-489F-B81D-B3D4116BB9B8}" srcOrd="0" destOrd="0" presId="urn:microsoft.com/office/officeart/2005/8/layout/vList2"/>
    <dgm:cxn modelId="{63F66C4F-2287-43A3-9839-84518D1D2135}" type="presOf" srcId="{722E1F27-C87A-487C-B670-71B85C1E9948}" destId="{671BF3D1-72C0-48F8-8AD3-063E762FE327}" srcOrd="0" destOrd="0" presId="urn:microsoft.com/office/officeart/2005/8/layout/vList2"/>
    <dgm:cxn modelId="{60E63487-5A9B-4F0A-B5FA-F966C50A5966}" srcId="{C9AEB79A-9D93-414F-9026-9B55B64D2DFF}" destId="{722E1F27-C87A-487C-B670-71B85C1E9948}" srcOrd="1" destOrd="0" parTransId="{35AA20E8-D31D-42EB-AD8E-5F8B640E5766}" sibTransId="{78B8B0FD-B3B7-4F8E-8FBF-2877137ED2A3}"/>
    <dgm:cxn modelId="{1E793ED1-BDA3-4CC8-A648-B1EBF7CCAEB0}" type="presOf" srcId="{8CFD38D5-2162-4890-8353-CCBA647C0E5C}" destId="{DFA3C93A-6E6D-44E4-8539-2A8460B6AA5C}" srcOrd="0" destOrd="0" presId="urn:microsoft.com/office/officeart/2005/8/layout/vList2"/>
    <dgm:cxn modelId="{2FF7E2D8-74CD-4245-913C-16DFEED31A46}" srcId="{C9AEB79A-9D93-414F-9026-9B55B64D2DFF}" destId="{F451A229-F3C4-46DC-9437-848A9AD4CA4C}" srcOrd="0" destOrd="0" parTransId="{164B1E8D-4754-4189-A047-1990FB6173B5}" sibTransId="{25F0CF32-FAF6-4FC8-9FEF-C3ECF0084437}"/>
    <dgm:cxn modelId="{5279F3EC-F134-453B-BC0C-33264DD26D89}" type="presOf" srcId="{F451A229-F3C4-46DC-9437-848A9AD4CA4C}" destId="{61E83939-C993-4F32-B582-7F9C84E06A7A}" srcOrd="0" destOrd="0" presId="urn:microsoft.com/office/officeart/2005/8/layout/vList2"/>
    <dgm:cxn modelId="{AB93B4F3-5EE1-41B5-BF79-53295D76CB1B}" srcId="{C9AEB79A-9D93-414F-9026-9B55B64D2DFF}" destId="{8CFD38D5-2162-4890-8353-CCBA647C0E5C}" srcOrd="2" destOrd="0" parTransId="{95514140-DDD3-48A8-B32D-9E2DBDF825DF}" sibTransId="{BA16F329-C7FD-43FE-85FF-2ED33FA7CC36}"/>
    <dgm:cxn modelId="{960ABCAE-6EB5-4F25-B3D2-82FB2AF524DA}" type="presParOf" srcId="{65BC2982-0721-489F-B81D-B3D4116BB9B8}" destId="{61E83939-C993-4F32-B582-7F9C84E06A7A}" srcOrd="0" destOrd="0" presId="urn:microsoft.com/office/officeart/2005/8/layout/vList2"/>
    <dgm:cxn modelId="{849D47A9-A837-4D8E-81EE-80C9C4510F9C}" type="presParOf" srcId="{65BC2982-0721-489F-B81D-B3D4116BB9B8}" destId="{2E8413D7-7159-4E07-A462-B443B69767A9}" srcOrd="1" destOrd="0" presId="urn:microsoft.com/office/officeart/2005/8/layout/vList2"/>
    <dgm:cxn modelId="{FDC724CC-E8CE-478B-A636-2943499E632A}" type="presParOf" srcId="{65BC2982-0721-489F-B81D-B3D4116BB9B8}" destId="{671BF3D1-72C0-48F8-8AD3-063E762FE327}" srcOrd="2" destOrd="0" presId="urn:microsoft.com/office/officeart/2005/8/layout/vList2"/>
    <dgm:cxn modelId="{B35D2609-457C-4F0F-A3C5-0309407C841F}" type="presParOf" srcId="{65BC2982-0721-489F-B81D-B3D4116BB9B8}" destId="{FA7C0CA8-9E9D-4292-AF33-ADE72B4DF5C4}" srcOrd="3" destOrd="0" presId="urn:microsoft.com/office/officeart/2005/8/layout/vList2"/>
    <dgm:cxn modelId="{1698AA11-AC1A-414F-B2AE-7B7AF0C2E11F}" type="presParOf" srcId="{65BC2982-0721-489F-B81D-B3D4116BB9B8}" destId="{DFA3C93A-6E6D-44E4-8539-2A8460B6AA5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AB3CEC-28CB-4827-8A34-E8B827B1D0B9}">
      <dsp:nvSpPr>
        <dsp:cNvPr id="0" name=""/>
        <dsp:cNvSpPr/>
      </dsp:nvSpPr>
      <dsp:spPr>
        <a:xfrm>
          <a:off x="0" y="3218"/>
          <a:ext cx="6713552" cy="68545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B8AE96-392B-4233-ADC2-A31356396F94}">
      <dsp:nvSpPr>
        <dsp:cNvPr id="0" name=""/>
        <dsp:cNvSpPr/>
      </dsp:nvSpPr>
      <dsp:spPr>
        <a:xfrm>
          <a:off x="207350" y="157445"/>
          <a:ext cx="377000" cy="377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AC02B2-5669-49C8-9D8F-182AFEFB0EDC}">
      <dsp:nvSpPr>
        <dsp:cNvPr id="0" name=""/>
        <dsp:cNvSpPr/>
      </dsp:nvSpPr>
      <dsp:spPr>
        <a:xfrm>
          <a:off x="791701" y="3218"/>
          <a:ext cx="5921850" cy="6854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544" tIns="72544" rIns="72544" bIns="72544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Pathfinding in changing networks</a:t>
          </a:r>
        </a:p>
      </dsp:txBody>
      <dsp:txXfrm>
        <a:off x="791701" y="3218"/>
        <a:ext cx="5921850" cy="685455"/>
      </dsp:txXfrm>
    </dsp:sp>
    <dsp:sp modelId="{926340A3-D975-4F89-A46A-AB864581F430}">
      <dsp:nvSpPr>
        <dsp:cNvPr id="0" name=""/>
        <dsp:cNvSpPr/>
      </dsp:nvSpPr>
      <dsp:spPr>
        <a:xfrm>
          <a:off x="0" y="860038"/>
          <a:ext cx="6713552" cy="68545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712E40-0185-41ED-A29E-D948A37277B5}">
      <dsp:nvSpPr>
        <dsp:cNvPr id="0" name=""/>
        <dsp:cNvSpPr/>
      </dsp:nvSpPr>
      <dsp:spPr>
        <a:xfrm>
          <a:off x="207350" y="1014265"/>
          <a:ext cx="377000" cy="377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2F8A5-329D-495F-85F8-144BEDC665B4}">
      <dsp:nvSpPr>
        <dsp:cNvPr id="0" name=""/>
        <dsp:cNvSpPr/>
      </dsp:nvSpPr>
      <dsp:spPr>
        <a:xfrm>
          <a:off x="791701" y="860038"/>
          <a:ext cx="5921850" cy="6854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544" tIns="72544" rIns="72544" bIns="72544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Load balancing across distributed systems</a:t>
          </a:r>
        </a:p>
      </dsp:txBody>
      <dsp:txXfrm>
        <a:off x="791701" y="860038"/>
        <a:ext cx="5921850" cy="685455"/>
      </dsp:txXfrm>
    </dsp:sp>
    <dsp:sp modelId="{F3F318A0-CAFB-46BD-ACD6-AD1E8D42EA87}">
      <dsp:nvSpPr>
        <dsp:cNvPr id="0" name=""/>
        <dsp:cNvSpPr/>
      </dsp:nvSpPr>
      <dsp:spPr>
        <a:xfrm>
          <a:off x="0" y="1716858"/>
          <a:ext cx="6713552" cy="68545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8E972F-9721-4A8B-A5F5-51BF2DBA7AA8}">
      <dsp:nvSpPr>
        <dsp:cNvPr id="0" name=""/>
        <dsp:cNvSpPr/>
      </dsp:nvSpPr>
      <dsp:spPr>
        <a:xfrm>
          <a:off x="207350" y="1871085"/>
          <a:ext cx="377000" cy="377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39E826-9BAC-4E9C-BE14-76AF0D25586E}">
      <dsp:nvSpPr>
        <dsp:cNvPr id="0" name=""/>
        <dsp:cNvSpPr/>
      </dsp:nvSpPr>
      <dsp:spPr>
        <a:xfrm>
          <a:off x="791701" y="1716858"/>
          <a:ext cx="5921850" cy="6854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544" tIns="72544" rIns="72544" bIns="72544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Task scheduling under resource constraints</a:t>
          </a:r>
        </a:p>
      </dsp:txBody>
      <dsp:txXfrm>
        <a:off x="791701" y="1716858"/>
        <a:ext cx="5921850" cy="685455"/>
      </dsp:txXfrm>
    </dsp:sp>
    <dsp:sp modelId="{5B51B8AE-61A8-424D-BF42-6383BD14A056}">
      <dsp:nvSpPr>
        <dsp:cNvPr id="0" name=""/>
        <dsp:cNvSpPr/>
      </dsp:nvSpPr>
      <dsp:spPr>
        <a:xfrm>
          <a:off x="0" y="2573677"/>
          <a:ext cx="6713552" cy="68545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4D67F1-DD0D-4302-AFA1-2F931E709D7E}">
      <dsp:nvSpPr>
        <dsp:cNvPr id="0" name=""/>
        <dsp:cNvSpPr/>
      </dsp:nvSpPr>
      <dsp:spPr>
        <a:xfrm>
          <a:off x="207350" y="2727905"/>
          <a:ext cx="377000" cy="377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805225-FFCE-4D08-91F8-EF07696C1DB4}">
      <dsp:nvSpPr>
        <dsp:cNvPr id="0" name=""/>
        <dsp:cNvSpPr/>
      </dsp:nvSpPr>
      <dsp:spPr>
        <a:xfrm>
          <a:off x="791701" y="2573677"/>
          <a:ext cx="5921850" cy="6854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544" tIns="72544" rIns="72544" bIns="72544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Energy-efficient routing in sensor networks</a:t>
          </a:r>
        </a:p>
      </dsp:txBody>
      <dsp:txXfrm>
        <a:off x="791701" y="2573677"/>
        <a:ext cx="5921850" cy="685455"/>
      </dsp:txXfrm>
    </dsp:sp>
    <dsp:sp modelId="{EE977508-626C-45DE-9592-724B58DCA79C}">
      <dsp:nvSpPr>
        <dsp:cNvPr id="0" name=""/>
        <dsp:cNvSpPr/>
      </dsp:nvSpPr>
      <dsp:spPr>
        <a:xfrm>
          <a:off x="0" y="3430497"/>
          <a:ext cx="6713552" cy="68545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164034-35C0-4E27-AFB6-15F539EA345C}">
      <dsp:nvSpPr>
        <dsp:cNvPr id="0" name=""/>
        <dsp:cNvSpPr/>
      </dsp:nvSpPr>
      <dsp:spPr>
        <a:xfrm>
          <a:off x="207350" y="3584725"/>
          <a:ext cx="377000" cy="377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B60B2E-75D6-46E9-92D4-77609A3782DD}">
      <dsp:nvSpPr>
        <dsp:cNvPr id="0" name=""/>
        <dsp:cNvSpPr/>
      </dsp:nvSpPr>
      <dsp:spPr>
        <a:xfrm>
          <a:off x="791701" y="3430497"/>
          <a:ext cx="5921850" cy="6854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544" tIns="72544" rIns="72544" bIns="72544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Feature selection in machine learning</a:t>
          </a:r>
        </a:p>
      </dsp:txBody>
      <dsp:txXfrm>
        <a:off x="791701" y="3430497"/>
        <a:ext cx="5921850" cy="6854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AC004A-3D50-4622-8D13-B61D0004BD5D}">
      <dsp:nvSpPr>
        <dsp:cNvPr id="0" name=""/>
        <dsp:cNvSpPr/>
      </dsp:nvSpPr>
      <dsp:spPr>
        <a:xfrm>
          <a:off x="0" y="41544"/>
          <a:ext cx="7526868" cy="1374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Altitude:</a:t>
          </a:r>
          <a:br>
            <a:rPr lang="en-US" sz="2500" kern="1200" dirty="0"/>
          </a:br>
          <a:r>
            <a:rPr lang="en-US" sz="2500" kern="1200" dirty="0"/>
            <a:t>Represents the cost or difficulty of traversing a path. Lower altitude =more favorable.</a:t>
          </a:r>
        </a:p>
      </dsp:txBody>
      <dsp:txXfrm>
        <a:off x="67110" y="108654"/>
        <a:ext cx="7392648" cy="1240530"/>
      </dsp:txXfrm>
    </dsp:sp>
    <dsp:sp modelId="{B7EA59F9-CAA7-40C3-861B-586C18A514D8}">
      <dsp:nvSpPr>
        <dsp:cNvPr id="0" name=""/>
        <dsp:cNvSpPr/>
      </dsp:nvSpPr>
      <dsp:spPr>
        <a:xfrm>
          <a:off x="0" y="1488294"/>
          <a:ext cx="7526868" cy="1374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Water Drop:</a:t>
          </a:r>
          <a:br>
            <a:rPr lang="en-US" sz="2500" kern="1200"/>
          </a:br>
          <a:r>
            <a:rPr lang="en-US" sz="2500" kern="1200"/>
            <a:t>Simulated agent that navigates the terrain, influenced by altitude differences.</a:t>
          </a:r>
        </a:p>
      </dsp:txBody>
      <dsp:txXfrm>
        <a:off x="67110" y="1555404"/>
        <a:ext cx="7392648" cy="1240530"/>
      </dsp:txXfrm>
    </dsp:sp>
    <dsp:sp modelId="{6F74308C-C0B6-4FF3-BAE1-D8E1F983FE83}">
      <dsp:nvSpPr>
        <dsp:cNvPr id="0" name=""/>
        <dsp:cNvSpPr/>
      </dsp:nvSpPr>
      <dsp:spPr>
        <a:xfrm>
          <a:off x="0" y="2935044"/>
          <a:ext cx="7526868" cy="1374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Erosion:</a:t>
          </a:r>
          <a:br>
            <a:rPr lang="en-US" sz="2500" kern="1200" dirty="0"/>
          </a:br>
          <a:r>
            <a:rPr lang="en-US" sz="2500" kern="1200" dirty="0"/>
            <a:t>Reduces the altitude (cost) of frequently traveled paths, making them more attractive over time.</a:t>
          </a:r>
        </a:p>
      </dsp:txBody>
      <dsp:txXfrm>
        <a:off x="67110" y="3002154"/>
        <a:ext cx="7392648" cy="12405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E83939-C993-4F32-B582-7F9C84E06A7A}">
      <dsp:nvSpPr>
        <dsp:cNvPr id="0" name=""/>
        <dsp:cNvSpPr/>
      </dsp:nvSpPr>
      <dsp:spPr>
        <a:xfrm>
          <a:off x="0" y="41544"/>
          <a:ext cx="7865533" cy="1374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Sedimentation:</a:t>
          </a:r>
          <a:br>
            <a:rPr lang="en-US" sz="2500" kern="1200"/>
          </a:br>
          <a:r>
            <a:rPr lang="en-US" sz="2500" kern="1200"/>
            <a:t>Increases the altitude at visited locations to avoid overcrowding and encourage path diversity.</a:t>
          </a:r>
        </a:p>
      </dsp:txBody>
      <dsp:txXfrm>
        <a:off x="67110" y="108654"/>
        <a:ext cx="7731313" cy="1240530"/>
      </dsp:txXfrm>
    </dsp:sp>
    <dsp:sp modelId="{671BF3D1-72C0-48F8-8AD3-063E762FE327}">
      <dsp:nvSpPr>
        <dsp:cNvPr id="0" name=""/>
        <dsp:cNvSpPr/>
      </dsp:nvSpPr>
      <dsp:spPr>
        <a:xfrm>
          <a:off x="0" y="1488294"/>
          <a:ext cx="7865533" cy="1374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Soil Quantity:</a:t>
          </a:r>
          <a:br>
            <a:rPr lang="en-US" sz="2500" kern="1200"/>
          </a:br>
          <a:r>
            <a:rPr lang="en-US" sz="2500" kern="1200"/>
            <a:t>Represents the “effort” needed to move from one node to another, adjusted via erosion/sedimentation.</a:t>
          </a:r>
        </a:p>
      </dsp:txBody>
      <dsp:txXfrm>
        <a:off x="67110" y="1555404"/>
        <a:ext cx="7731313" cy="1240530"/>
      </dsp:txXfrm>
    </dsp:sp>
    <dsp:sp modelId="{DFA3C93A-6E6D-44E4-8539-2A8460B6AA5C}">
      <dsp:nvSpPr>
        <dsp:cNvPr id="0" name=""/>
        <dsp:cNvSpPr/>
      </dsp:nvSpPr>
      <dsp:spPr>
        <a:xfrm>
          <a:off x="0" y="2935044"/>
          <a:ext cx="7865533" cy="1374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Path Selection Probability:</a:t>
          </a:r>
          <a:br>
            <a:rPr lang="en-US" sz="2500" kern="1200"/>
          </a:br>
          <a:r>
            <a:rPr lang="en-US" sz="2500" kern="1200"/>
            <a:t>Decisions are probabilistic, with higher chance for lower-cost paths.</a:t>
          </a:r>
        </a:p>
      </dsp:txBody>
      <dsp:txXfrm>
        <a:off x="67110" y="3002154"/>
        <a:ext cx="7731313" cy="12405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577092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9283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390868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27034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1787752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307223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169715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7574046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349619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60605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036156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40292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5247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716149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284221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744556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830873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747C52C-9E4E-4042-8A69-328E549039B0}" type="datetimeFigureOut">
              <a:rPr lang="en-AE" smtClean="0"/>
              <a:t>19/05/2025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9576517-0788-4F57-B0DB-534A11D34EE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060053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9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F7AA3-C9C8-36D2-474B-531A13CDA8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137" y="885372"/>
            <a:ext cx="3726949" cy="13308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dirty="0"/>
              <a:t>River  Formation Dynamics  (RFD)</a:t>
            </a:r>
            <a:br>
              <a:rPr lang="en-US" sz="2800" dirty="0"/>
            </a:br>
            <a:r>
              <a:rPr lang="en-US" sz="2800" dirty="0"/>
              <a:t> Optimization   Algorithm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6B8D7E-398B-4E63-7244-D053E4A19C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137" y="1657073"/>
            <a:ext cx="4509023" cy="390858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Course: Analysis of Algorithms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Name: Muhammad Anas Zakir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Roll No: 57362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Semester: 4th Semester, Spring 2025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Instructor: Muhammad Usman Sharif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8" name="Picture 7" descr="A river flowing through a valley&#10;&#10;AI-generated content may be incorrect.">
            <a:extLst>
              <a:ext uri="{FF2B5EF4-FFF2-40B4-BE49-F238E27FC236}">
                <a16:creationId xmlns:a16="http://schemas.microsoft.com/office/drawing/2014/main" id="{673C7908-DC75-9646-6A63-46DBF801C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5329"/>
          <a:stretch>
            <a:fillRect/>
          </a:stretch>
        </p:blipFill>
        <p:spPr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84422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EF6AC8-900D-395E-B44D-CAFD60167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BC577-8392-3823-5861-E9582F10F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How the Algorithm Works</a:t>
            </a:r>
            <a:endParaRPr lang="en-AE" sz="5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B3824-2F08-28C8-BAA3-CA0D98F4A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200" dirty="0"/>
              <a:t>Water drops are released at a source (high altitude).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Each drop selects a path based on decreasing altitude and resistance.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As drops move, they erode the terrain where they pass.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Sediment is carried and deposited in lower areas.</a:t>
            </a:r>
            <a:endParaRPr lang="en-AE" sz="2200" dirty="0"/>
          </a:p>
        </p:txBody>
      </p:sp>
      <p:pic>
        <p:nvPicPr>
          <p:cNvPr id="9" name="Picture 8" descr="A cross section of a mountain with a river running through it&#10;&#10;AI-generated content may be incorrect.">
            <a:extLst>
              <a:ext uri="{FF2B5EF4-FFF2-40B4-BE49-F238E27FC236}">
                <a16:creationId xmlns:a16="http://schemas.microsoft.com/office/drawing/2014/main" id="{7FA87C63-1E45-0A5D-BF3A-ED93D7652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" r="-3" b="-3"/>
          <a:stretch>
            <a:fillRect/>
          </a:stretch>
        </p:blipFill>
        <p:spPr>
          <a:xfrm>
            <a:off x="8046118" y="2071315"/>
            <a:ext cx="3573389" cy="371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003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9B29C5-1371-7976-3852-AAD1C776F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FDDD9-C8DD-CC9D-B466-E254295FB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2628" y="365125"/>
            <a:ext cx="6651171" cy="1325563"/>
          </a:xfrm>
        </p:spPr>
        <p:txBody>
          <a:bodyPr>
            <a:normAutofit/>
          </a:bodyPr>
          <a:lstStyle/>
          <a:p>
            <a:r>
              <a:rPr lang="en-US" sz="4600"/>
              <a:t>How the Algorithm Works</a:t>
            </a:r>
            <a:endParaRPr lang="en-AE" sz="4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2CDF1-D8A2-F047-8BCD-2EC58C4BF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480" y="1825625"/>
            <a:ext cx="6487886" cy="4351338"/>
          </a:xfrm>
        </p:spPr>
        <p:txBody>
          <a:bodyPr>
            <a:normAutofit/>
          </a:bodyPr>
          <a:lstStyle/>
          <a:p>
            <a:r>
              <a:rPr lang="en-US"/>
              <a:t>Sediment is carried and deposited in lower areas.</a:t>
            </a:r>
          </a:p>
          <a:p>
            <a:r>
              <a:rPr lang="en-US"/>
              <a:t>Over time, frequently used paths become more optimal.</a:t>
            </a:r>
          </a:p>
          <a:p>
            <a:r>
              <a:rPr lang="en-US"/>
              <a:t>The algorithm converges to the best (lowest-cost) solution.</a:t>
            </a:r>
            <a:endParaRPr lang="en-AE"/>
          </a:p>
        </p:txBody>
      </p:sp>
      <p:pic>
        <p:nvPicPr>
          <p:cNvPr id="5" name="Picture 4" descr="A river running through a valley with Longsheng Rice Terrace in the background&#10;&#10;AI-generated content may be incorrect.">
            <a:extLst>
              <a:ext uri="{FF2B5EF4-FFF2-40B4-BE49-F238E27FC236}">
                <a16:creationId xmlns:a16="http://schemas.microsoft.com/office/drawing/2014/main" id="{2C272C45-2BFB-4473-9FD5-01CAA9ABB9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14" r="11453"/>
          <a:stretch>
            <a:fillRect/>
          </a:stretch>
        </p:blipFill>
        <p:spPr>
          <a:xfrm>
            <a:off x="20" y="10"/>
            <a:ext cx="43433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170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B8C3E-9C3B-C37F-4AED-859EEE355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F86EE-E0E6-9A60-42DE-3CB97B8EE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Initialize altitudes for all paths</a:t>
            </a:r>
          </a:p>
          <a:p>
            <a:pPr marL="0" indent="0">
              <a:buNone/>
            </a:pPr>
            <a:r>
              <a:rPr lang="en-US" dirty="0"/>
              <a:t>Place drops at the start node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Repeat for several iterations:</a:t>
            </a:r>
          </a:p>
          <a:p>
            <a:pPr marL="0" indent="0">
              <a:buNone/>
            </a:pPr>
            <a:r>
              <a:rPr lang="en-US" dirty="0"/>
              <a:t>    For each drop:</a:t>
            </a:r>
          </a:p>
          <a:p>
            <a:pPr marL="0" indent="0">
              <a:buNone/>
            </a:pPr>
            <a:r>
              <a:rPr lang="en-US" dirty="0"/>
              <a:t>        While not reached destination:</a:t>
            </a:r>
          </a:p>
          <a:p>
            <a:pPr marL="0" indent="0">
              <a:buNone/>
            </a:pPr>
            <a:r>
              <a:rPr lang="en-US" dirty="0"/>
              <a:t>            Choose next node with lowest altitude</a:t>
            </a:r>
          </a:p>
          <a:p>
            <a:pPr marL="0" indent="0">
              <a:buNone/>
            </a:pPr>
            <a:r>
              <a:rPr lang="en-US" dirty="0"/>
              <a:t>            Erode the path (reduce altitude)</a:t>
            </a:r>
          </a:p>
          <a:p>
            <a:pPr marL="0" indent="0">
              <a:buNone/>
            </a:pPr>
            <a:r>
              <a:rPr lang="en-US" dirty="0"/>
              <a:t>            Sediment current node (increase altitude)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Return the best path found</a:t>
            </a:r>
          </a:p>
          <a:p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3919977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19DF2-3442-37D2-3D00-69E6B3E8C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Python Implementation</a:t>
            </a:r>
            <a:endParaRPr lang="en-AE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1472EA-8358-45E8-2D9E-E647E45AC1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6488" y="2494651"/>
            <a:ext cx="5768979" cy="241311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3C8DF9-6A4D-ED57-62E2-A4760A9A9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63881"/>
            <a:ext cx="3901008" cy="429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162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BA947-7B5F-1F94-8C74-0B66DB198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5CEC8-CC6D-9AE8-4FDC-12849316A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Complexity</a:t>
            </a:r>
          </a:p>
          <a:p>
            <a:pPr marL="0" indent="0" algn="ctr">
              <a:buNone/>
            </a:pPr>
            <a:r>
              <a:rPr lang="en-US" dirty="0"/>
              <a:t>       O(I x D x N)</a:t>
            </a:r>
          </a:p>
          <a:p>
            <a:pPr marL="0" indent="0">
              <a:buNone/>
            </a:pPr>
            <a:r>
              <a:rPr lang="en-AE" dirty="0"/>
              <a:t>Where:</a:t>
            </a:r>
          </a:p>
          <a:p>
            <a:pPr marL="0" indent="0" algn="ctr">
              <a:buNone/>
            </a:pPr>
            <a:r>
              <a:rPr lang="en-AE" dirty="0"/>
              <a:t>I = no. of Iterations</a:t>
            </a:r>
          </a:p>
          <a:p>
            <a:pPr marL="0" indent="0" algn="ctr">
              <a:buNone/>
            </a:pPr>
            <a:r>
              <a:rPr lang="en-AE" dirty="0"/>
              <a:t>D = no. water drops</a:t>
            </a:r>
          </a:p>
          <a:p>
            <a:pPr marL="0" indent="0" algn="ctr">
              <a:buNone/>
            </a:pPr>
            <a:r>
              <a:rPr lang="en-AE" dirty="0"/>
              <a:t>N = no. of nodes</a:t>
            </a:r>
          </a:p>
          <a:p>
            <a:pPr marL="0" indent="0">
              <a:buNone/>
            </a:pPr>
            <a:r>
              <a:rPr lang="en-AE" dirty="0"/>
              <a:t>Simplified:</a:t>
            </a:r>
          </a:p>
          <a:p>
            <a:pPr marL="0" indent="0" algn="ctr">
              <a:buNone/>
            </a:pPr>
            <a:r>
              <a:rPr lang="en-AE" dirty="0"/>
              <a:t>O(N)</a:t>
            </a:r>
          </a:p>
        </p:txBody>
      </p:sp>
    </p:spTree>
    <p:extLst>
      <p:ext uri="{BB962C8B-B14F-4D97-AF65-F5344CB8AC3E}">
        <p14:creationId xmlns:p14="http://schemas.microsoft.com/office/powerpoint/2010/main" val="5600159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3EDEC-F98E-F833-2387-5766E01F4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DEEC0-1E48-D7AB-1E79-C11456819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6D162-6BE5-009B-8201-EC7F55718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Space Complexity</a:t>
            </a:r>
          </a:p>
          <a:p>
            <a:pPr marL="0" indent="0" algn="ctr">
              <a:buNone/>
            </a:pPr>
            <a:r>
              <a:rPr lang="en-US" dirty="0"/>
              <a:t>       O(N^2 + D x N)</a:t>
            </a:r>
          </a:p>
          <a:p>
            <a:pPr marL="0" indent="0">
              <a:buNone/>
            </a:pPr>
            <a:r>
              <a:rPr lang="en-AE" dirty="0"/>
              <a:t>Where:</a:t>
            </a:r>
          </a:p>
          <a:p>
            <a:pPr marL="0" indent="0" algn="ctr">
              <a:buNone/>
            </a:pPr>
            <a:r>
              <a:rPr lang="en-US" dirty="0"/>
              <a:t>Altitude Matrix</a:t>
            </a:r>
            <a:r>
              <a:rPr lang="en-AE" dirty="0"/>
              <a:t> = </a:t>
            </a:r>
            <a:r>
              <a:rPr lang="en-US" dirty="0"/>
              <a:t>O(N^2)</a:t>
            </a:r>
            <a:endParaRPr lang="en-AE" dirty="0"/>
          </a:p>
          <a:p>
            <a:pPr marL="0" indent="0" algn="ctr">
              <a:buNone/>
            </a:pPr>
            <a:r>
              <a:rPr lang="en-US" dirty="0"/>
              <a:t>Drop states and histories </a:t>
            </a:r>
            <a:r>
              <a:rPr lang="en-AE" dirty="0"/>
              <a:t>= </a:t>
            </a:r>
            <a:r>
              <a:rPr lang="en-US" dirty="0"/>
              <a:t>O(D x N)</a:t>
            </a:r>
            <a:r>
              <a:rPr lang="en-AE" dirty="0"/>
              <a:t> </a:t>
            </a:r>
          </a:p>
          <a:p>
            <a:pPr marL="0" indent="0">
              <a:buNone/>
            </a:pPr>
            <a:r>
              <a:rPr lang="en-AE" dirty="0"/>
              <a:t>Simplified:</a:t>
            </a:r>
          </a:p>
          <a:p>
            <a:pPr marL="0" indent="0" algn="ctr">
              <a:buNone/>
            </a:pPr>
            <a:r>
              <a:rPr lang="en-AE" dirty="0"/>
              <a:t>O(N^2)</a:t>
            </a:r>
          </a:p>
          <a:p>
            <a:pPr marL="0" indent="0" algn="ctr">
              <a:buNone/>
            </a:pP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3309273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1D498-679D-EE10-7841-72600B0BB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RFD in Computing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C3A50-C3C9-A559-253D-3F7E1E6DB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544" y="1690688"/>
            <a:ext cx="6745941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River Formation Dynamics is useful in solving a wide range of optimization problems where traditional methods struggle. Its ability to adapt to dynamic environments makes it ideal for several computing applications</a:t>
            </a:r>
            <a:endParaRPr lang="en-AE" dirty="0"/>
          </a:p>
        </p:txBody>
      </p:sp>
      <p:pic>
        <p:nvPicPr>
          <p:cNvPr id="5" name="Picture 4" descr="A diagram of a computer&#10;&#10;AI-generated content may be incorrect.">
            <a:extLst>
              <a:ext uri="{FF2B5EF4-FFF2-40B4-BE49-F238E27FC236}">
                <a16:creationId xmlns:a16="http://schemas.microsoft.com/office/drawing/2014/main" id="{B24A5ED9-640F-4E89-70DA-5F2B6E4E83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0476" y="1880280"/>
            <a:ext cx="3692980" cy="369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0029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C34256-3639-E51F-2DC3-947643AA9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44C50-82CA-F3DE-C3BC-3234948E9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RFD in Computing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1E5CF-9467-A79C-A70F-799671031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1" y="1690688"/>
            <a:ext cx="6745941" cy="4351338"/>
          </a:xfrm>
        </p:spPr>
        <p:txBody>
          <a:bodyPr>
            <a:noAutofit/>
          </a:bodyPr>
          <a:lstStyle/>
          <a:p>
            <a:r>
              <a:rPr lang="en-US" sz="2400" b="1" dirty="0"/>
              <a:t>Network Routing Optimization</a:t>
            </a:r>
            <a:r>
              <a:rPr lang="en-US" sz="2400" dirty="0"/>
              <a:t> – Dynamically find shortest or most efficient paths.</a:t>
            </a:r>
          </a:p>
          <a:p>
            <a:r>
              <a:rPr lang="en-US" sz="2400" b="1" dirty="0"/>
              <a:t>Cloud Resource Allocation</a:t>
            </a:r>
            <a:r>
              <a:rPr lang="en-US" sz="2400" dirty="0"/>
              <a:t> – Optimize VM placement and load distribution.</a:t>
            </a:r>
          </a:p>
          <a:p>
            <a:r>
              <a:rPr lang="en-US" sz="2400" b="1" dirty="0"/>
              <a:t>Task Scheduling</a:t>
            </a:r>
            <a:r>
              <a:rPr lang="en-US" sz="2400" dirty="0"/>
              <a:t> – Assign limited resources to tasks with minimal delay.</a:t>
            </a:r>
          </a:p>
          <a:p>
            <a:r>
              <a:rPr lang="en-US" sz="2400" b="1" dirty="0"/>
              <a:t>Robot Navigation</a:t>
            </a:r>
            <a:r>
              <a:rPr lang="en-US" sz="2400" dirty="0"/>
              <a:t> – Help autonomous agents find optimal movement paths.</a:t>
            </a:r>
          </a:p>
          <a:p>
            <a:r>
              <a:rPr lang="en-US" sz="2400" b="1" dirty="0"/>
              <a:t>Game AI Pathfinding</a:t>
            </a:r>
            <a:r>
              <a:rPr lang="en-US" sz="2400" dirty="0"/>
              <a:t> – Provide alternative to A* or Dijkstra. </a:t>
            </a:r>
          </a:p>
          <a:p>
            <a:r>
              <a:rPr lang="en-US" sz="2400" b="1" dirty="0"/>
              <a:t>Feature Selection in ML</a:t>
            </a:r>
            <a:r>
              <a:rPr lang="en-US" sz="2400" dirty="0"/>
              <a:t> – Select relevant features for better model accuracy.</a:t>
            </a:r>
            <a:endParaRPr lang="en-AE" sz="2400" dirty="0"/>
          </a:p>
          <a:p>
            <a:pPr marL="0" indent="0">
              <a:buNone/>
            </a:pPr>
            <a:endParaRPr lang="en-AE" sz="2400" dirty="0"/>
          </a:p>
        </p:txBody>
      </p:sp>
      <p:pic>
        <p:nvPicPr>
          <p:cNvPr id="9" name="Picture 8" descr="A diagram of a machine learning&#10;&#10;AI-generated content may be incorrect.">
            <a:extLst>
              <a:ext uri="{FF2B5EF4-FFF2-40B4-BE49-F238E27FC236}">
                <a16:creationId xmlns:a16="http://schemas.microsoft.com/office/drawing/2014/main" id="{1C946CEA-9115-F56A-645A-5828AAEB49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1257" y="1948542"/>
            <a:ext cx="3298371" cy="329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609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9FA55-BB90-D355-E051-D95042AA9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Case Study: Pathfinding on a Graph</a:t>
            </a:r>
            <a:endParaRPr lang="en-A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7CCDD1-E325-8555-C028-DBD0CB58E7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2204" y="2110317"/>
            <a:ext cx="6030167" cy="3781953"/>
          </a:xfrm>
        </p:spPr>
      </p:pic>
    </p:spTree>
    <p:extLst>
      <p:ext uri="{BB962C8B-B14F-4D97-AF65-F5344CB8AC3E}">
        <p14:creationId xmlns:p14="http://schemas.microsoft.com/office/powerpoint/2010/main" val="3427267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4766E-53B7-AA80-420F-C90F18943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Conclusion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7D40C-59AC-4866-C8EF-6C52DFC38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635848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River Formation Dynamics (RFD) is a unique optimization technique inspired by nature's problem-solving. By simulating water drops seeking the easiest path downhill, RFD offers a fresh and effective way to tackle difficult computational problems. Its adaptability, simplicity, and ability to work in dynamic systems make it a valuable tool in the world of algorithms.</a:t>
            </a:r>
          </a:p>
          <a:p>
            <a:pPr marL="0" indent="0">
              <a:buNone/>
            </a:pPr>
            <a:endParaRPr lang="en-AE" dirty="0"/>
          </a:p>
        </p:txBody>
      </p:sp>
      <p:pic>
        <p:nvPicPr>
          <p:cNvPr id="5" name="Picture 4" descr="A stream of water with blue lines and dots&#10;&#10;AI-generated content may be incorrect.">
            <a:extLst>
              <a:ext uri="{FF2B5EF4-FFF2-40B4-BE49-F238E27FC236}">
                <a16:creationId xmlns:a16="http://schemas.microsoft.com/office/drawing/2014/main" id="{66592DDE-7AC0-F2AB-4BEF-47E2B2420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3" r="6" b="6"/>
          <a:stretch>
            <a:fillRect/>
          </a:stretch>
        </p:blipFill>
        <p:spPr>
          <a:xfrm>
            <a:off x="7922922" y="1924505"/>
            <a:ext cx="3354676" cy="339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868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78AF-49A2-DE58-88D7-D95958957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766330" cy="1454051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Introduction</a:t>
            </a:r>
            <a:endParaRPr lang="en-AE" sz="360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A6A38-4F39-CB5E-DBE9-9255DB774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3"/>
            <a:ext cx="4765949" cy="3353476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tx2"/>
                </a:solidFill>
              </a:rPr>
              <a:t>What is RDF?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tx2"/>
                </a:solidFill>
              </a:rPr>
              <a:t>River Formation Dynamics (RFD)</a:t>
            </a:r>
            <a:r>
              <a:rPr lang="en-US" sz="1800" dirty="0">
                <a:solidFill>
                  <a:schemeClr val="tx2"/>
                </a:solidFill>
              </a:rPr>
              <a:t> is a nature-inspired optimization algorithm. Like rivers flowing from high to low altitudes, it simulates water drops adjusting paths based on terrain, helping solve complex computational optimization problems.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4" name="AutoShape 2" descr="Generated image">
            <a:extLst>
              <a:ext uri="{FF2B5EF4-FFF2-40B4-BE49-F238E27FC236}">
                <a16:creationId xmlns:a16="http://schemas.microsoft.com/office/drawing/2014/main" id="{83C2999A-A36A-8FD6-159D-513C117AB7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E"/>
          </a:p>
        </p:txBody>
      </p:sp>
      <p:pic>
        <p:nvPicPr>
          <p:cNvPr id="11" name="Picture 10" descr="A cross section of a mountain with a river running through it&#10;&#10;AI-generated content may be incorrect.">
            <a:extLst>
              <a:ext uri="{FF2B5EF4-FFF2-40B4-BE49-F238E27FC236}">
                <a16:creationId xmlns:a16="http://schemas.microsoft.com/office/drawing/2014/main" id="{F7924E96-3DB9-69FA-B4FC-BC0AE2CCA6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017" y="1529980"/>
            <a:ext cx="4247874" cy="424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873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08EC9-E3A2-E34A-9F71-32FBC2733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en-US" sz="3200"/>
              <a:t>Introduction</a:t>
            </a:r>
            <a:endParaRPr lang="en-AE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7A7B5-473E-1B6C-CAB9-11B175F00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128757"/>
            <a:ext cx="5444382" cy="359120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Mimics natural river flow behavior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Heuristic and adaptive approach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Competes with other metaheuristics like ACO and PSO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Suitable for dynamic and complex optimization problems</a:t>
            </a:r>
            <a:endParaRPr lang="en-AE" sz="2000" dirty="0"/>
          </a:p>
        </p:txBody>
      </p:sp>
      <p:pic>
        <p:nvPicPr>
          <p:cNvPr id="6" name="Picture 5" descr="A water with a mountain and city in the background&#10;&#10;AI-generated content may be incorrect.">
            <a:extLst>
              <a:ext uri="{FF2B5EF4-FFF2-40B4-BE49-F238E27FC236}">
                <a16:creationId xmlns:a16="http://schemas.microsoft.com/office/drawing/2014/main" id="{77C10506-23C3-EDD7-4E97-D63DC82B1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88"/>
          <a:stretch>
            <a:fillRect/>
          </a:stretch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981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F5C8C-C014-6C4A-CFD7-3412A503A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766330" cy="1454051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The Problem RFD Solves</a:t>
            </a:r>
            <a:endParaRPr lang="en-AE" sz="360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1F2BF-128B-A6F3-8EDA-2126BDE49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089" y="2214034"/>
            <a:ext cx="4765949" cy="3353476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>
                <a:solidFill>
                  <a:schemeClr val="tx2"/>
                </a:solidFill>
              </a:rPr>
              <a:t>Many real-world problems require finding optimal paths or decisions in complex, dynamic environments. Traditional algorithms may fail to adapt efficiently to such variability.</a:t>
            </a:r>
          </a:p>
        </p:txBody>
      </p:sp>
      <p:pic>
        <p:nvPicPr>
          <p:cNvPr id="5" name="Picture 4" descr="A graph of a graph showing a line and a line graph&#10;&#10;AI-generated content may be incorrect.">
            <a:extLst>
              <a:ext uri="{FF2B5EF4-FFF2-40B4-BE49-F238E27FC236}">
                <a16:creationId xmlns:a16="http://schemas.microsoft.com/office/drawing/2014/main" id="{6F2EB02F-F1AB-272D-780F-50B9AE547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965" b="1"/>
          <a:stretch>
            <a:fillRect/>
          </a:stretch>
        </p:blipFill>
        <p:spPr>
          <a:xfrm>
            <a:off x="7873433" y="1700784"/>
            <a:ext cx="3812149" cy="437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04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9D65A-34A6-5B9B-380F-439C87664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The Problem RFD Solves</a:t>
            </a:r>
            <a:endParaRPr lang="en-AE" sz="5400"/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CC567AF1-2AA6-C6F9-7EC3-DDAA16F3037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A cartoon robot and a line graph&#10;&#10;AI-generated content may be incorrect.">
            <a:extLst>
              <a:ext uri="{FF2B5EF4-FFF2-40B4-BE49-F238E27FC236}">
                <a16:creationId xmlns:a16="http://schemas.microsoft.com/office/drawing/2014/main" id="{E2761D28-C451-F045-3C7C-9C93BFCDB1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92" b="-3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797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108E1-A277-A63B-37B6-7A1A9331D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Core Concepts in RFD</a:t>
            </a:r>
            <a:endParaRPr lang="en-A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F98EC2-3921-579B-1B01-477C1A118F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" r="8" b="6"/>
          <a:stretch>
            <a:fillRect/>
          </a:stretch>
        </p:blipFill>
        <p:spPr>
          <a:xfrm>
            <a:off x="956068" y="1924505"/>
            <a:ext cx="3354676" cy="33986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E29E9-0FDF-58DF-9380-BC3197BFD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600" y="1825625"/>
            <a:ext cx="6553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River Formation Dynamics algorithm is governed by natural principles of how water behaves. These principles are transformed into computational strategies that guide decision-making in optimization.</a:t>
            </a:r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746061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5746-2ABF-EF15-8D1B-7AE41FF18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33D2C-6807-0876-D0F1-FA3E5D79F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Concepts in RFD</a:t>
            </a:r>
            <a:endParaRPr lang="en-AE" dirty="0"/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161FBCC4-5823-5C72-19F9-79858F019B9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6467" y="1690688"/>
          <a:ext cx="7526868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A river running through a valley&#10;&#10;AI-generated content may be incorrect.">
            <a:extLst>
              <a:ext uri="{FF2B5EF4-FFF2-40B4-BE49-F238E27FC236}">
                <a16:creationId xmlns:a16="http://schemas.microsoft.com/office/drawing/2014/main" id="{54F20050-0B0D-2616-3A21-7EE80DE364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685" y="2046287"/>
            <a:ext cx="3638475" cy="36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928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610CF-2D6E-81D1-6968-5EF90D937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5DB65-49D8-81A1-B77E-D3719F141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Concepts in RFD</a:t>
            </a:r>
            <a:endParaRPr lang="en-AE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0A2F5A58-DCA8-06C8-99BD-1359D331B7F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67145" y="1714500"/>
          <a:ext cx="786553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A winding river in a valley&#10;&#10;AI-generated content may be incorrect.">
            <a:extLst>
              <a:ext uri="{FF2B5EF4-FFF2-40B4-BE49-F238E27FC236}">
                <a16:creationId xmlns:a16="http://schemas.microsoft.com/office/drawing/2014/main" id="{F22879F4-3DDF-D933-C342-E18238CAF1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855" y="2175669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404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3E14-B989-00C7-0B72-6CC3E94C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Algorithm Works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E70A2-74C2-6E27-29BB-E86C78CA6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342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The River Formation Dynamics (RFD) algorithm simulates how water drops choose paths over a landscape. These drops erode the terrain and deposit sediment based on certain rules, gradually finding optimal paths — just like natural rivers do over time.</a:t>
            </a:r>
            <a:endParaRPr lang="en-AE" dirty="0"/>
          </a:p>
        </p:txBody>
      </p:sp>
      <p:pic>
        <p:nvPicPr>
          <p:cNvPr id="5" name="Picture 4" descr="A person thinking about a mountain&#10;&#10;AI-generated content may be incorrect.">
            <a:extLst>
              <a:ext uri="{FF2B5EF4-FFF2-40B4-BE49-F238E27FC236}">
                <a16:creationId xmlns:a16="http://schemas.microsoft.com/office/drawing/2014/main" id="{DF063B3D-9DD2-7A1B-B5E5-194104C836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1690688"/>
            <a:ext cx="3998912" cy="399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145910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848</TotalTime>
  <Words>769</Words>
  <Application>Microsoft Office PowerPoint</Application>
  <PresentationFormat>Widescreen</PresentationFormat>
  <Paragraphs>86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Corbel</vt:lpstr>
      <vt:lpstr>Depth</vt:lpstr>
      <vt:lpstr>River  Formation Dynamics  (RFD)  Optimization   Algorithm</vt:lpstr>
      <vt:lpstr>Introduction</vt:lpstr>
      <vt:lpstr>Introduction</vt:lpstr>
      <vt:lpstr>The Problem RFD Solves</vt:lpstr>
      <vt:lpstr>The Problem RFD Solves</vt:lpstr>
      <vt:lpstr>Core Concepts in RFD</vt:lpstr>
      <vt:lpstr>Core Concepts in RFD</vt:lpstr>
      <vt:lpstr>Core Concepts in RFD</vt:lpstr>
      <vt:lpstr>How the Algorithm Works</vt:lpstr>
      <vt:lpstr>How the Algorithm Works</vt:lpstr>
      <vt:lpstr>How the Algorithm Works</vt:lpstr>
      <vt:lpstr>Pseudocode</vt:lpstr>
      <vt:lpstr>Python Implementation</vt:lpstr>
      <vt:lpstr>Complexity</vt:lpstr>
      <vt:lpstr>Complexity</vt:lpstr>
      <vt:lpstr>Applications of RFD in Computing</vt:lpstr>
      <vt:lpstr>Applications of RFD in Computing</vt:lpstr>
      <vt:lpstr>Example Case Study: Pathfinding on a Graph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Muhammad Anas Zakir</dc:creator>
  <cp:lastModifiedBy>Muhammad Anas Zakir</cp:lastModifiedBy>
  <cp:revision>9</cp:revision>
  <dcterms:created xsi:type="dcterms:W3CDTF">2025-05-18T13:47:42Z</dcterms:created>
  <dcterms:modified xsi:type="dcterms:W3CDTF">2025-05-19T11:02:50Z</dcterms:modified>
</cp:coreProperties>
</file>

<file path=docProps/thumbnail.jpeg>
</file>